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d0dca3cdca_0_31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d0dca3cdca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5" name="Shape 325"/>
        <p:cNvGrpSpPr/>
        <p:nvPr/>
      </p:nvGrpSpPr>
      <p:grpSpPr>
        <a:xfrm>
          <a:off x="0" y="0"/>
          <a:ext cx="0" cy="0"/>
          <a:chOff x="0" y="0"/>
          <a:chExt cx="0" cy="0"/>
        </a:xfrm>
      </p:grpSpPr>
      <p:sp>
        <p:nvSpPr>
          <p:cNvPr id="326" name="Google Shape;326;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27" name="Google Shape;327;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28" name="Google Shape;328;p12"/>
          <p:cNvGrpSpPr/>
          <p:nvPr/>
        </p:nvGrpSpPr>
        <p:grpSpPr>
          <a:xfrm>
            <a:off x="95351" y="1392509"/>
            <a:ext cx="7581691" cy="5901"/>
            <a:chOff x="1890075" y="5241175"/>
            <a:chExt cx="4240556" cy="257700"/>
          </a:xfrm>
        </p:grpSpPr>
        <p:sp>
          <p:nvSpPr>
            <p:cNvPr id="329" name="Google Shape;329;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0" name="Google Shape;330;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1" name="Google Shape;331;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2" name="Google Shape;332;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3" name="Google Shape;333;p12"/>
          <p:cNvGrpSpPr/>
          <p:nvPr/>
        </p:nvGrpSpPr>
        <p:grpSpPr>
          <a:xfrm>
            <a:off x="95351" y="4542984"/>
            <a:ext cx="7581691" cy="5901"/>
            <a:chOff x="1890075" y="5241175"/>
            <a:chExt cx="4240556" cy="257700"/>
          </a:xfrm>
        </p:grpSpPr>
        <p:sp>
          <p:nvSpPr>
            <p:cNvPr id="334" name="Google Shape;33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6" name="Google Shape;33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38" name="Google Shape;338;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39" name="Google Shape;339;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0" name="Google Shape;340;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1" name="Google Shape;341;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3" name="Google Shape;343;p12"/>
          <p:cNvGrpSpPr/>
          <p:nvPr/>
        </p:nvGrpSpPr>
        <p:grpSpPr>
          <a:xfrm>
            <a:off x="95351" y="8200359"/>
            <a:ext cx="7581691" cy="5901"/>
            <a:chOff x="1890075" y="5241175"/>
            <a:chExt cx="4240556" cy="257700"/>
          </a:xfrm>
        </p:grpSpPr>
        <p:sp>
          <p:nvSpPr>
            <p:cNvPr id="344" name="Google Shape;344;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5" name="Google Shape;345;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6" name="Google Shape;346;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7" name="Google Shape;347;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48" name="Shape 348"/>
        <p:cNvGrpSpPr/>
        <p:nvPr/>
      </p:nvGrpSpPr>
      <p:grpSpPr>
        <a:xfrm>
          <a:off x="0" y="0"/>
          <a:ext cx="0" cy="0"/>
          <a:chOff x="0" y="0"/>
          <a:chExt cx="0" cy="0"/>
        </a:xfrm>
      </p:grpSpPr>
      <p:sp>
        <p:nvSpPr>
          <p:cNvPr id="349" name="Google Shape;349;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50" name="Google Shape;350;p13"/>
          <p:cNvGrpSpPr/>
          <p:nvPr/>
        </p:nvGrpSpPr>
        <p:grpSpPr>
          <a:xfrm>
            <a:off x="-16250" y="9048087"/>
            <a:ext cx="7804900" cy="1072407"/>
            <a:chOff x="-19118" y="4617750"/>
            <a:chExt cx="9182236" cy="548378"/>
          </a:xfrm>
        </p:grpSpPr>
        <p:sp>
          <p:nvSpPr>
            <p:cNvPr id="351" name="Google Shape;351;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52" name="Google Shape;352;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53" name="Shape 3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3" name="Shape 243"/>
        <p:cNvGrpSpPr/>
        <p:nvPr/>
      </p:nvGrpSpPr>
      <p:grpSpPr>
        <a:xfrm>
          <a:off x="0" y="0"/>
          <a:ext cx="0" cy="0"/>
          <a:chOff x="0" y="0"/>
          <a:chExt cx="0" cy="0"/>
        </a:xfrm>
      </p:grpSpPr>
      <p:cxnSp>
        <p:nvCxnSpPr>
          <p:cNvPr id="244" name="Google Shape;244;p10"/>
          <p:cNvCxnSpPr>
            <a:stCxn id="245"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6" name="Google Shape;246;p10"/>
          <p:cNvGrpSpPr/>
          <p:nvPr/>
        </p:nvGrpSpPr>
        <p:grpSpPr>
          <a:xfrm>
            <a:off x="190320" y="900657"/>
            <a:ext cx="7581691" cy="5901"/>
            <a:chOff x="1890075" y="5241175"/>
            <a:chExt cx="4240556" cy="257700"/>
          </a:xfrm>
        </p:grpSpPr>
        <p:sp>
          <p:nvSpPr>
            <p:cNvPr id="247" name="Google Shape;24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49" name="Google Shape;24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0" name="Google Shape;25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1" name="Google Shape;251;p10"/>
          <p:cNvGrpSpPr/>
          <p:nvPr/>
        </p:nvGrpSpPr>
        <p:grpSpPr>
          <a:xfrm>
            <a:off x="190320" y="931759"/>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6" name="Google Shape;256;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57" name="Google Shape;257;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58" name="Google Shape;258;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59" name="Google Shape;259;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10"/>
          <p:cNvGrpSpPr/>
          <p:nvPr/>
        </p:nvGrpSpPr>
        <p:grpSpPr>
          <a:xfrm>
            <a:off x="190320" y="900657"/>
            <a:ext cx="7581691" cy="5901"/>
            <a:chOff x="1890075" y="5241175"/>
            <a:chExt cx="4240556" cy="257700"/>
          </a:xfrm>
        </p:grpSpPr>
        <p:sp>
          <p:nvSpPr>
            <p:cNvPr id="261" name="Google Shape;26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2" name="Google Shape;262;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3" name="Google Shape;263;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4" name="Google Shape;264;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5" name="Google Shape;265;p10"/>
          <p:cNvGrpSpPr/>
          <p:nvPr/>
        </p:nvGrpSpPr>
        <p:grpSpPr>
          <a:xfrm>
            <a:off x="190320" y="931759"/>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5" name="Google Shape;24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69" name="Google Shape;269;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0" name="Google Shape;270;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1" name="Google Shape;271;p10"/>
          <p:cNvGrpSpPr/>
          <p:nvPr/>
        </p:nvGrpSpPr>
        <p:grpSpPr>
          <a:xfrm>
            <a:off x="172024" y="1040825"/>
            <a:ext cx="137818" cy="187200"/>
            <a:chOff x="507100" y="1997600"/>
            <a:chExt cx="158375" cy="187200"/>
          </a:xfrm>
        </p:grpSpPr>
        <p:sp>
          <p:nvSpPr>
            <p:cNvPr id="272" name="Google Shape;272;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5" name="Google Shape;275;p10"/>
          <p:cNvGrpSpPr/>
          <p:nvPr/>
        </p:nvGrpSpPr>
        <p:grpSpPr>
          <a:xfrm>
            <a:off x="190349" y="2907725"/>
            <a:ext cx="137818" cy="187200"/>
            <a:chOff x="507100" y="1540400"/>
            <a:chExt cx="158375" cy="187200"/>
          </a:xfrm>
        </p:grpSpPr>
        <p:sp>
          <p:nvSpPr>
            <p:cNvPr id="276" name="Google Shape;276;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79" name="Google Shape;279;p10"/>
          <p:cNvGrpSpPr/>
          <p:nvPr/>
        </p:nvGrpSpPr>
        <p:grpSpPr>
          <a:xfrm>
            <a:off x="172024" y="5506200"/>
            <a:ext cx="137818" cy="187200"/>
            <a:chOff x="507100" y="1997600"/>
            <a:chExt cx="158375" cy="187200"/>
          </a:xfrm>
        </p:grpSpPr>
        <p:sp>
          <p:nvSpPr>
            <p:cNvPr id="280" name="Google Shape;280;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3" name="Google Shape;283;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4" name="Google Shape;284;p10"/>
          <p:cNvGrpSpPr/>
          <p:nvPr/>
        </p:nvGrpSpPr>
        <p:grpSpPr>
          <a:xfrm>
            <a:off x="172024" y="7607808"/>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88" name="Shape 288"/>
        <p:cNvGrpSpPr/>
        <p:nvPr/>
      </p:nvGrpSpPr>
      <p:grpSpPr>
        <a:xfrm>
          <a:off x="0" y="0"/>
          <a:ext cx="0" cy="0"/>
          <a:chOff x="0" y="0"/>
          <a:chExt cx="0" cy="0"/>
        </a:xfrm>
      </p:grpSpPr>
      <p:cxnSp>
        <p:nvCxnSpPr>
          <p:cNvPr id="289" name="Google Shape;289;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0" name="Google Shape;290;p11"/>
          <p:cNvGrpSpPr/>
          <p:nvPr/>
        </p:nvGrpSpPr>
        <p:grpSpPr>
          <a:xfrm>
            <a:off x="404725" y="1300475"/>
            <a:ext cx="6908400" cy="72025"/>
            <a:chOff x="404725" y="1681475"/>
            <a:chExt cx="6908400" cy="72025"/>
          </a:xfrm>
        </p:grpSpPr>
        <p:cxnSp>
          <p:nvCxnSpPr>
            <p:cNvPr id="291" name="Google Shape;291;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2" name="Google Shape;292;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3" name="Google Shape;293;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4" name="Google Shape;294;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5" name="Google Shape;295;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6" name="Google Shape;296;p11"/>
          <p:cNvGrpSpPr/>
          <p:nvPr/>
        </p:nvGrpSpPr>
        <p:grpSpPr>
          <a:xfrm>
            <a:off x="417975" y="1504250"/>
            <a:ext cx="2357775" cy="410125"/>
            <a:chOff x="417975" y="1885250"/>
            <a:chExt cx="2357775" cy="410125"/>
          </a:xfrm>
        </p:grpSpPr>
        <p:sp>
          <p:nvSpPr>
            <p:cNvPr id="297" name="Google Shape;297;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1"/>
          <p:cNvGrpSpPr/>
          <p:nvPr/>
        </p:nvGrpSpPr>
        <p:grpSpPr>
          <a:xfrm>
            <a:off x="417975" y="3276600"/>
            <a:ext cx="2357775" cy="410125"/>
            <a:chOff x="265575" y="3352800"/>
            <a:chExt cx="2357775" cy="410125"/>
          </a:xfrm>
        </p:grpSpPr>
        <p:sp>
          <p:nvSpPr>
            <p:cNvPr id="302" name="Google Shape;302;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3872044" y="3276600"/>
            <a:ext cx="2747987" cy="410125"/>
            <a:chOff x="3567313" y="3200400"/>
            <a:chExt cx="2357775" cy="410125"/>
          </a:xfrm>
        </p:grpSpPr>
        <p:sp>
          <p:nvSpPr>
            <p:cNvPr id="307" name="Google Shape;307;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417963" y="6597750"/>
            <a:ext cx="2357775" cy="410125"/>
            <a:chOff x="-39237" y="6140550"/>
            <a:chExt cx="2357775" cy="410125"/>
          </a:xfrm>
        </p:grpSpPr>
        <p:sp>
          <p:nvSpPr>
            <p:cNvPr id="312" name="Google Shape;312;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17" name="Google Shape;317;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18" name="Google Shape;318;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19" name="Google Shape;319;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0" name="Google Shape;320;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1" name="Google Shape;321;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2" name="Google Shape;322;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3" name="Google Shape;323;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1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Executive Summary</a:t>
            </a:r>
            <a:r>
              <a:rPr b="1" lang="en" sz="2100">
                <a:latin typeface="Google Sans"/>
                <a:ea typeface="Google Sans"/>
                <a:cs typeface="Google Sans"/>
                <a:sym typeface="Google Sans"/>
              </a:rPr>
              <a:t>: Regression Analysis</a:t>
            </a:r>
            <a:endParaRPr b="1" sz="2100">
              <a:latin typeface="Google Sans"/>
              <a:ea typeface="Google Sans"/>
              <a:cs typeface="Google Sans"/>
              <a:sym typeface="Google Sans"/>
            </a:endParaRPr>
          </a:p>
        </p:txBody>
      </p:sp>
      <p:sp>
        <p:nvSpPr>
          <p:cNvPr id="359" name="Google Shape;359;p1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TikTok claims classification project</a:t>
            </a:r>
            <a:endParaRPr sz="1200">
              <a:solidFill>
                <a:srgbClr val="000000"/>
              </a:solidFill>
              <a:latin typeface="PT Sans Narrow"/>
              <a:ea typeface="PT Sans Narrow"/>
              <a:cs typeface="PT Sans Narrow"/>
              <a:sym typeface="PT Sans Narrow"/>
            </a:endParaRPr>
          </a:p>
        </p:txBody>
      </p:sp>
      <p:pic>
        <p:nvPicPr>
          <p:cNvPr descr="Upper-left: the number of videos posted by unverified accounts.&#10;Upper-right: the number of videos posted by unverified accounts.&#10;Lower-left: the number of videos posted by verified accounts.&#10;Lower-right: the number of videos posted by verified accounts.&#10;" id="360" name="Google Shape;360;p15" title="Confusion matrix"/>
          <p:cNvPicPr preferRelativeResize="0"/>
          <p:nvPr>
            <p:ph idx="2" type="pic"/>
          </p:nvPr>
        </p:nvPicPr>
        <p:blipFill rotWithShape="1">
          <a:blip r:embed="rId3">
            <a:alphaModFix/>
          </a:blip>
          <a:srcRect b="0" l="1428" r="1418" t="0"/>
          <a:stretch/>
        </p:blipFill>
        <p:spPr>
          <a:xfrm>
            <a:off x="3886150" y="6045525"/>
            <a:ext cx="3448075" cy="2835025"/>
          </a:xfrm>
          <a:prstGeom prst="rect">
            <a:avLst/>
          </a:prstGeom>
          <a:noFill/>
          <a:ln cap="flat" cmpd="sng" w="19050">
            <a:solidFill>
              <a:srgbClr val="000000"/>
            </a:solidFill>
            <a:prstDash val="solid"/>
            <a:round/>
            <a:headEnd len="sm" w="sm" type="none"/>
            <a:tailEnd len="sm" w="sm" type="none"/>
          </a:ln>
        </p:spPr>
      </p:pic>
      <p:sp>
        <p:nvSpPr>
          <p:cNvPr id="361" name="Google Shape;361;p15"/>
          <p:cNvSpPr txBox="1"/>
          <p:nvPr/>
        </p:nvSpPr>
        <p:spPr>
          <a:xfrm>
            <a:off x="3871700" y="5757250"/>
            <a:ext cx="3448200" cy="302700"/>
          </a:xfrm>
          <a:prstGeom prst="rect">
            <a:avLst/>
          </a:prstGeom>
          <a:noFill/>
          <a:ln>
            <a:noFill/>
          </a:ln>
        </p:spPr>
        <p:txBody>
          <a:bodyPr anchorCtr="0" anchor="t" bIns="91425" lIns="91425" spcFirstLastPara="1" rIns="91425" wrap="square" tIns="91425">
            <a:noAutofit/>
          </a:bodyPr>
          <a:lstStyle/>
          <a:p>
            <a:pPr indent="0" lvl="0" marL="0" rtl="0" algn="ctr">
              <a:lnSpc>
                <a:spcPct val="105000"/>
              </a:lnSpc>
              <a:spcBef>
                <a:spcPts val="0"/>
              </a:spcBef>
              <a:spcAft>
                <a:spcPts val="0"/>
              </a:spcAft>
              <a:buNone/>
            </a:pPr>
            <a:r>
              <a:rPr i="1" lang="en" sz="1000">
                <a:latin typeface="Google Sans"/>
                <a:ea typeface="Google Sans"/>
                <a:cs typeface="Google Sans"/>
                <a:sym typeface="Google Sans"/>
              </a:rPr>
              <a:t>Confusion matrix for logistic regression model</a:t>
            </a:r>
            <a:endParaRPr i="1" sz="1000">
              <a:latin typeface="Google Sans"/>
              <a:ea typeface="Google Sans"/>
              <a:cs typeface="Google Sans"/>
              <a:sym typeface="Google Sans"/>
            </a:endParaRPr>
          </a:p>
        </p:txBody>
      </p:sp>
      <p:sp>
        <p:nvSpPr>
          <p:cNvPr id="362" name="Google Shape;362;p15"/>
          <p:cNvSpPr txBox="1"/>
          <p:nvPr/>
        </p:nvSpPr>
        <p:spPr>
          <a:xfrm>
            <a:off x="497950" y="1882050"/>
            <a:ext cx="6836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a:t>
            </a:r>
            <a:r>
              <a:rPr lang="en" sz="1200">
                <a:latin typeface="Google Sans"/>
                <a:ea typeface="Google Sans"/>
                <a:cs typeface="Google Sans"/>
                <a:sym typeface="Google Sans"/>
              </a:rPr>
              <a:t>Earlier, the data team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the data team built a logistic regression model that predicts verified_status. </a:t>
            </a:r>
            <a:endParaRPr sz="1200">
              <a:latin typeface="Google Sans"/>
              <a:ea typeface="Google Sans"/>
              <a:cs typeface="Google Sans"/>
              <a:sym typeface="Google Sans"/>
            </a:endParaRPr>
          </a:p>
        </p:txBody>
      </p:sp>
      <p:sp>
        <p:nvSpPr>
          <p:cNvPr id="363" name="Google Shape;363;p15"/>
          <p:cNvSpPr txBox="1"/>
          <p:nvPr/>
        </p:nvSpPr>
        <p:spPr>
          <a:xfrm>
            <a:off x="437900" y="3645850"/>
            <a:ext cx="3448200" cy="317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variable of verified_status was selected for this regression model because of the relationship seen between the verified account type and the video content. A logistic regression model was selected because of the data type and distribution.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45720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A LOOK AT THE MODEL RESULTS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logistic regression model achieved a precision of 69% and a recall of 66% (weighted averages)</a:t>
            </a:r>
            <a:r>
              <a:rPr lang="en" sz="1200">
                <a:solidFill>
                  <a:schemeClr val="dk1"/>
                </a:solidFill>
                <a:latin typeface="Google Sans"/>
                <a:ea typeface="Google Sans"/>
                <a:cs typeface="Google Sans"/>
                <a:sym typeface="Google Sans"/>
              </a:rPr>
              <a:t>. This model </a:t>
            </a:r>
            <a:r>
              <a:rPr lang="en" sz="1200">
                <a:solidFill>
                  <a:schemeClr val="dk1"/>
                </a:solidFill>
                <a:latin typeface="Google Sans"/>
                <a:ea typeface="Google Sans"/>
                <a:cs typeface="Google Sans"/>
                <a:sym typeface="Google Sans"/>
              </a:rPr>
              <a:t>achieved an </a:t>
            </a:r>
            <a:r>
              <a:rPr lang="en" sz="1200">
                <a:solidFill>
                  <a:schemeClr val="dk1"/>
                </a:solidFill>
                <a:latin typeface="Google Sans"/>
                <a:ea typeface="Google Sans"/>
                <a:cs typeface="Google Sans"/>
                <a:sym typeface="Google Sans"/>
              </a:rPr>
              <a:t>f1 </a:t>
            </a:r>
            <a:r>
              <a:rPr lang="en" sz="1200">
                <a:solidFill>
                  <a:schemeClr val="dk1"/>
                </a:solidFill>
                <a:latin typeface="Google Sans"/>
                <a:ea typeface="Google Sans"/>
                <a:cs typeface="Google Sans"/>
                <a:sym typeface="Google Sans"/>
              </a:rPr>
              <a:t>accuracy</a:t>
            </a:r>
            <a:r>
              <a:rPr lang="en" sz="1200">
                <a:solidFill>
                  <a:schemeClr val="dk1"/>
                </a:solidFill>
                <a:latin typeface="Google Sans"/>
                <a:ea typeface="Google Sans"/>
                <a:cs typeface="Google Sans"/>
                <a:sym typeface="Google Sans"/>
              </a:rPr>
              <a:t> of 66%.</a:t>
            </a:r>
            <a:r>
              <a:rPr lang="en" sz="1200">
                <a:solidFill>
                  <a:schemeClr val="dk1"/>
                </a:solidFill>
                <a:latin typeface="Google Sans"/>
                <a:ea typeface="Google Sans"/>
                <a:cs typeface="Google Sans"/>
                <a:sym typeface="Google Sans"/>
              </a:rPr>
              <a:t> These model results inform key insights on video features, discussed in “key insights.”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4" name="Google Shape;364;p15"/>
          <p:cNvSpPr txBox="1"/>
          <p:nvPr/>
        </p:nvSpPr>
        <p:spPr>
          <a:xfrm>
            <a:off x="437900" y="7080875"/>
            <a:ext cx="3448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latin typeface="Google Sans"/>
              <a:ea typeface="Google Sans"/>
              <a:cs typeface="Google Sans"/>
              <a:sym typeface="Google Sans"/>
            </a:endParaRPr>
          </a:p>
        </p:txBody>
      </p:sp>
      <p:sp>
        <p:nvSpPr>
          <p:cNvPr id="365" name="Google Shape;365;p15"/>
          <p:cNvSpPr txBox="1"/>
          <p:nvPr/>
        </p:nvSpPr>
        <p:spPr>
          <a:xfrm>
            <a:off x="3886100" y="3645850"/>
            <a:ext cx="3448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Based on the estimated model coefficients from the logistic regression, longer videos tend to be associated with higher odds of the user being verified.</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sz="1200">
              <a:solidFill>
                <a:schemeClr val="accent2"/>
              </a:solidFill>
              <a:highlight>
                <a:srgbClr val="FFFFFF"/>
              </a:highlight>
              <a:latin typeface="Google Sans"/>
              <a:ea typeface="Google Sans"/>
              <a:cs typeface="Google Sans"/>
              <a:sym typeface="Google Sans"/>
            </a:endParaRPr>
          </a:p>
        </p:txBody>
      </p:sp>
      <p:sp>
        <p:nvSpPr>
          <p:cNvPr id="366" name="Google Shape;366;p15"/>
          <p:cNvSpPr txBox="1"/>
          <p:nvPr/>
        </p:nvSpPr>
        <p:spPr>
          <a:xfrm>
            <a:off x="3886100" y="8886000"/>
            <a:ext cx="3448200" cy="985200"/>
          </a:xfrm>
          <a:prstGeom prst="rect">
            <a:avLst/>
          </a:prstGeom>
          <a:noFill/>
          <a:ln>
            <a:noFill/>
          </a:ln>
        </p:spPr>
        <p:txBody>
          <a:bodyPr anchorCtr="0" anchor="t" bIns="91425" lIns="91425" spcFirstLastPara="1" rIns="91425" wrap="square" tIns="91425">
            <a:spAutoFit/>
          </a:bodyPr>
          <a:lstStyle/>
          <a:p>
            <a:pPr indent="0" lvl="0" marL="0" rtl="0" algn="l">
              <a:lnSpc>
                <a:spcPct val="105000"/>
              </a:lnSpc>
              <a:spcBef>
                <a:spcPts val="0"/>
              </a:spcBef>
              <a:spcAft>
                <a:spcPts val="0"/>
              </a:spcAft>
              <a:buNone/>
            </a:pPr>
            <a:r>
              <a:rPr i="1" lang="en" sz="1000">
                <a:solidFill>
                  <a:schemeClr val="dk1"/>
                </a:solidFill>
                <a:latin typeface="Google Sans"/>
                <a:ea typeface="Google Sans"/>
                <a:cs typeface="Google Sans"/>
                <a:sym typeface="Google Sans"/>
              </a:rPr>
              <a:t>Upper-left: the number of videos posted by unverified accounts. Upper-right: the number of videos posted by unverified accounts. </a:t>
            </a:r>
            <a:r>
              <a:rPr i="1" lang="en" sz="1000">
                <a:solidFill>
                  <a:schemeClr val="dk1"/>
                </a:solidFill>
                <a:latin typeface="Google Sans"/>
                <a:ea typeface="Google Sans"/>
                <a:cs typeface="Google Sans"/>
                <a:sym typeface="Google Sans"/>
              </a:rPr>
              <a:t>Lower-left: the number of videos posted by verified accounts. Lower-right: the number of videos posted by verified accounts.</a:t>
            </a:r>
            <a:endParaRPr i="1" sz="10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